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907164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5086080"/>
            <a:ext cx="907164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5086080"/>
            <a:ext cx="442692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5086080"/>
            <a:ext cx="442692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292068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3168000"/>
            <a:ext cx="292068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3168000"/>
            <a:ext cx="292068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5086080"/>
            <a:ext cx="292068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5086080"/>
            <a:ext cx="292068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5086080"/>
            <a:ext cx="292068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504000" y="3168000"/>
            <a:ext cx="9071640" cy="3672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9071640" cy="36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4426920" cy="36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5152680" y="3168000"/>
            <a:ext cx="4426920" cy="36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586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504000" y="1080000"/>
            <a:ext cx="9071640" cy="801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3168000"/>
            <a:ext cx="4426920" cy="36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4000" y="5086080"/>
            <a:ext cx="442692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3168000"/>
            <a:ext cx="9071640" cy="3672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4426920" cy="36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15268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5152680" y="5086080"/>
            <a:ext cx="442692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15268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504000" y="5086080"/>
            <a:ext cx="907164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907164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4000" y="5086080"/>
            <a:ext cx="907164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515268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504000" y="5086080"/>
            <a:ext cx="442692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5152680" y="5086080"/>
            <a:ext cx="442692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292068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571200" y="3168000"/>
            <a:ext cx="292068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638040" y="3168000"/>
            <a:ext cx="292068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504000" y="5086080"/>
            <a:ext cx="292068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571200" y="5086080"/>
            <a:ext cx="292068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6638040" y="5086080"/>
            <a:ext cx="292068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9071640" cy="36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4426920" cy="36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3168000"/>
            <a:ext cx="4426920" cy="36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586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1080000"/>
            <a:ext cx="9071640" cy="8011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3168000"/>
            <a:ext cx="4426920" cy="36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5086080"/>
            <a:ext cx="442692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4426920" cy="36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5086080"/>
            <a:ext cx="442692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3168000"/>
            <a:ext cx="442692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5086080"/>
            <a:ext cx="9071640" cy="175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1080000"/>
            <a:ext cx="9071640" cy="172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586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GB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3168000"/>
            <a:ext cx="9071640" cy="3672000"/>
          </a:xfrm>
          <a:prstGeom prst="rect">
            <a:avLst/>
          </a:prstGeom>
        </p:spPr>
        <p:txBody>
          <a:bodyPr lIns="0" rIns="0" tIns="0" bIns="0">
            <a:normAutofit fontScale="66000"/>
          </a:bodyPr>
          <a:p>
            <a:pPr marL="432000" indent="-324000">
              <a:spcBef>
                <a:spcPts val="1888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4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GB" sz="4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511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42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GB" sz="42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113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42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GB" sz="42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75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42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GB" sz="42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37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42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GB" sz="42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37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42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GB" sz="42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37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42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6800"/>
            <a:ext cx="2348280" cy="520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1400" spc="-1" strike="noStrike">
                <a:solidFill>
                  <a:srgbClr val="ffffff"/>
                </a:solidFill>
                <a:latin typeface="Arial"/>
              </a:rPr>
              <a:t>&lt;date/time&gt;</a:t>
            </a:r>
            <a:endParaRPr b="0" lang="en-GB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6800"/>
            <a:ext cx="3195000" cy="520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GB" sz="1400" spc="-1" strike="noStrike">
                <a:solidFill>
                  <a:srgbClr val="ffffff"/>
                </a:solidFill>
                <a:latin typeface="Arial"/>
              </a:rPr>
              <a:t>&lt;footer&gt;</a:t>
            </a:r>
            <a:endParaRPr b="0" lang="en-GB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6800"/>
            <a:ext cx="2348280" cy="520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999C2F98-A16E-43E3-813C-9478AC08CD0A}" type="slidenum">
              <a:rPr b="0" lang="en-GB" sz="1400" spc="-1" strike="noStrike">
                <a:solidFill>
                  <a:srgbClr val="ffffff"/>
                </a:solidFill>
                <a:latin typeface="Arial"/>
              </a:rPr>
              <a:t>&lt;number&gt;</a:t>
            </a:fld>
            <a:endParaRPr b="0" lang="en-GB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1400" spc="-1" strike="noStrike">
                <a:latin typeface="Arial"/>
              </a:rPr>
              <a:t>&lt;date/time&gt;</a:t>
            </a:r>
            <a:endParaRPr b="0" lang="en-GB" sz="1400" spc="-1" strike="noStrike">
              <a:latin typeface="Aria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GB" sz="1400" spc="-1" strike="noStrike">
                <a:latin typeface="Arial"/>
              </a:rPr>
              <a:t>&lt;footer&gt;</a:t>
            </a:r>
            <a:endParaRPr b="0" lang="en-GB" sz="1400" spc="-1" strike="noStrike"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F0EFFB52-BCA6-4730-BE38-04B83090CC5D}" type="slidenum">
              <a:rPr b="0" lang="en-GB" sz="1400" spc="-1" strike="noStrike">
                <a:latin typeface="Arial"/>
              </a:rPr>
              <a:t>&lt;number&gt;</a:t>
            </a:fld>
            <a:endParaRPr b="0" lang="en-GB" sz="14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504000" y="1180080"/>
            <a:ext cx="9071640" cy="24919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5860" spc="-1" strike="noStrike">
                <a:solidFill>
                  <a:srgbClr val="ffffff"/>
                </a:solidFill>
                <a:latin typeface="Arial"/>
              </a:rPr>
              <a:t>Predicting the best place to life in in Germany to make an AI career</a:t>
            </a:r>
            <a:endParaRPr b="0" lang="en-GB" sz="586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504000" y="3168000"/>
            <a:ext cx="9071640" cy="367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3200" spc="-1" strike="noStrike">
                <a:solidFill>
                  <a:srgbClr val="ffffff"/>
                </a:solidFill>
                <a:latin typeface="Arial"/>
              </a:rPr>
              <a:t>David Galve Masip</a:t>
            </a: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  <a:p>
            <a:pPr algn="ctr"/>
            <a:r>
              <a:rPr b="0" lang="en-GB" sz="3200" spc="-1" strike="noStrike">
                <a:solidFill>
                  <a:srgbClr val="ffffff"/>
                </a:solidFill>
                <a:latin typeface="Arial"/>
              </a:rPr>
              <a:t>May 12, 2020</a:t>
            </a: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Graph per state for educational centres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102" name="" descr=""/>
          <p:cNvPicPr/>
          <p:nvPr/>
        </p:nvPicPr>
        <p:blipFill>
          <a:blip r:embed="rId1"/>
          <a:stretch/>
        </p:blipFill>
        <p:spPr>
          <a:xfrm>
            <a:off x="1385640" y="1768680"/>
            <a:ext cx="7307640" cy="4384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Conclusion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04" name="TextShape 2"/>
          <p:cNvSpPr txBox="1"/>
          <p:nvPr/>
        </p:nvSpPr>
        <p:spPr>
          <a:xfrm>
            <a:off x="936000" y="2304000"/>
            <a:ext cx="8208000" cy="3849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r>
              <a:rPr b="0" lang="en-GB" sz="3200" spc="-1" strike="noStrike">
                <a:latin typeface="Arial"/>
              </a:rPr>
              <a:t>The conclusion is that the most likely state in Germany for starting a career/ continue a career in DS is the </a:t>
            </a:r>
            <a:r>
              <a:rPr b="1" lang="en-GB" sz="3200" spc="-1" strike="noStrike">
                <a:latin typeface="Arial"/>
              </a:rPr>
              <a:t>west</a:t>
            </a:r>
            <a:r>
              <a:rPr b="0" lang="en-GB" sz="3200" spc="-1" strike="noStrike">
                <a:latin typeface="Arial"/>
              </a:rPr>
              <a:t>, and concrete in </a:t>
            </a:r>
            <a:r>
              <a:rPr b="1" lang="en-GB" sz="3200" spc="-1" strike="noStrike">
                <a:latin typeface="Arial"/>
              </a:rPr>
              <a:t>Nordrhein-Westfalen</a:t>
            </a:r>
            <a:r>
              <a:rPr b="0" lang="en-GB" sz="3200" spc="-1" strike="noStrike">
                <a:latin typeface="Arial"/>
              </a:rPr>
              <a:t> where the whole amount of businesses and education centres are.</a:t>
            </a: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Upcoming and f</a:t>
            </a:r>
            <a:r>
              <a:rPr b="0" lang="en-GB" sz="4400" spc="-1" strike="noStrike">
                <a:latin typeface="Arial"/>
              </a:rPr>
              <a:t>urther analysis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0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7000"/>
          </a:bodyPr>
          <a:p>
            <a:r>
              <a:rPr b="0" lang="en-GB" sz="3200" spc="-1" strike="noStrike" u="sng">
                <a:uFillTx/>
                <a:latin typeface="Arial"/>
              </a:rPr>
              <a:t>Further studies can be made and they are under development</a:t>
            </a:r>
            <a:r>
              <a:rPr b="0" lang="en-GB" sz="3200" spc="-1" strike="noStrike">
                <a:latin typeface="Arial"/>
              </a:rPr>
              <a:t>. These will be now enumerated:</a:t>
            </a:r>
            <a:endParaRPr b="0" lang="en-GB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Font typeface="StarSymbol"/>
              <a:buAutoNum type="arabicParenR"/>
            </a:pPr>
            <a:r>
              <a:rPr b="0" lang="en-GB" sz="3200" spc="-1" strike="noStrike">
                <a:latin typeface="Arial"/>
              </a:rPr>
              <a:t>It can be developed a progression on the time regards of the version date from which the </a:t>
            </a:r>
            <a:r>
              <a:rPr b="0" lang="en-GB" sz="3200" spc="-1" strike="noStrike">
                <a:latin typeface="Arial"/>
              </a:rPr>
              <a:t>	</a:t>
            </a:r>
            <a:r>
              <a:rPr b="0" lang="en-GB" sz="3200" spc="-1" strike="noStrike">
                <a:latin typeface="Arial"/>
              </a:rPr>
              <a:t>Foursquare API’s call is made. With it, it is possible to predict where these clusters will </a:t>
            </a:r>
            <a:r>
              <a:rPr b="0" lang="en-GB" sz="3200" spc="-1" strike="noStrike">
                <a:latin typeface="Arial"/>
              </a:rPr>
              <a:t>	</a:t>
            </a:r>
            <a:r>
              <a:rPr b="0" lang="en-GB" sz="3200" spc="-1" strike="noStrike">
                <a:latin typeface="Arial"/>
              </a:rPr>
              <a:t>move</a:t>
            </a:r>
            <a:endParaRPr b="0" lang="en-GB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Font typeface="StarSymbol"/>
              <a:buAutoNum type="arabicParenR"/>
            </a:pPr>
            <a:r>
              <a:rPr b="0" lang="en-GB" sz="3200" spc="-1" strike="noStrike">
                <a:latin typeface="Arial"/>
              </a:rPr>
              <a:t>This approaches can be made with research in data sources like rent-flat prices, etc.</a:t>
            </a: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Intro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1008000" y="1521360"/>
            <a:ext cx="8136000" cy="576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algn="just">
              <a:spcBef>
                <a:spcPts val="1417"/>
              </a:spcBef>
            </a:pPr>
            <a:r>
              <a:rPr b="0" lang="en-GB" sz="3200" spc="-1" strike="noStrike">
                <a:latin typeface="Arial"/>
              </a:rPr>
              <a:t>The explosion of AI (Artificial Intelligence), DS (Data Science) and DM (Data Mining) has a huge impact in the markets. There is more and more people likely to find out in which cities those companies are arising and clustering to find out where is a suitable place to life in which satisfies those features and where would be easy to start with such a professional career like this. And what could be more elementary than “</a:t>
            </a:r>
            <a:r>
              <a:rPr b="0" i="1" lang="en-GB" sz="3200" spc="-1" strike="noStrike">
                <a:latin typeface="Arial"/>
              </a:rPr>
              <a:t>where I am</a:t>
            </a:r>
            <a:r>
              <a:rPr b="0" lang="en-GB" sz="3200" spc="-1" strike="noStrike">
                <a:latin typeface="Arial"/>
              </a:rPr>
              <a:t>”? Let’s answer it in the coming sheets! </a:t>
            </a: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Hypothesis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Searching for information is now a days very easy though quite difficult to trust</a:t>
            </a:r>
            <a:endParaRPr b="0" lang="en-GB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This project aims to predict easily which city is the more appropriated to life for AI careers</a:t>
            </a:r>
            <a:endParaRPr b="0" lang="en-GB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Compare the results from your job search (i.e. LinkedIn, StepStone, etc) with this tool</a:t>
            </a: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Interest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504000" y="1769040"/>
            <a:ext cx="9071640" cy="2046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Everyone starting/continuing but moving a career based on AI, DS or DM and thinking about not to transfer a lot.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90" name="CustomShape 3"/>
          <p:cNvSpPr/>
          <p:nvPr/>
        </p:nvSpPr>
        <p:spPr>
          <a:xfrm rot="1141200">
            <a:off x="3672000" y="3456360"/>
            <a:ext cx="2808000" cy="2808000"/>
          </a:xfrm>
          <a:prstGeom prst="smileyFace">
            <a:avLst>
              <a:gd name="adj" fmla="val 9282"/>
            </a:avLst>
          </a:prstGeom>
          <a:solidFill>
            <a:srgbClr val="ffff00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Data acqisition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92" name="TextShape 2"/>
          <p:cNvSpPr txBox="1"/>
          <p:nvPr/>
        </p:nvSpPr>
        <p:spPr>
          <a:xfrm>
            <a:off x="1692000" y="1862640"/>
            <a:ext cx="6192000" cy="3897360"/>
          </a:xfrm>
          <a:prstGeom prst="rect">
            <a:avLst/>
          </a:prstGeom>
          <a:gradFill rotWithShape="0">
            <a:gsLst>
              <a:gs pos="0">
                <a:srgbClr val="333333"/>
              </a:gs>
              <a:gs pos="100000">
                <a:srgbClr val="b2b2b2"/>
              </a:gs>
            </a:gsLst>
            <a:lin ang="10800000"/>
          </a:gradFill>
          <a:ln>
            <a:noFill/>
          </a:ln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en-GB" sz="3200" spc="-1" strike="noStrike">
              <a:latin typeface="Arial"/>
            </a:endParaRPr>
          </a:p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OpenMaps</a:t>
            </a:r>
            <a:endParaRPr b="0" lang="en-GB" sz="3200" spc="-1" strike="noStrike">
              <a:latin typeface="Arial"/>
            </a:endParaRPr>
          </a:p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Wikipedia</a:t>
            </a:r>
            <a:endParaRPr b="0" lang="en-GB" sz="3200" spc="-1" strike="noStrike">
              <a:latin typeface="Arial"/>
            </a:endParaRPr>
          </a:p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Foursquare</a:t>
            </a: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marL="730800" indent="-252000" algn="ctr"/>
            <a:r>
              <a:rPr b="0" lang="en-GB" sz="4400" spc="-1" strike="noStrike">
                <a:latin typeface="Arial"/>
              </a:rPr>
              <a:t>Data cleaning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94" name="TextShape 2"/>
          <p:cNvSpPr txBox="1"/>
          <p:nvPr/>
        </p:nvSpPr>
        <p:spPr>
          <a:xfrm>
            <a:off x="504000" y="1769040"/>
            <a:ext cx="9071640" cy="5070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The data is first queried and transformed to json data for later normalize it in a Pandas’ data frame</a:t>
            </a:r>
            <a:endParaRPr b="0" lang="en-GB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Then these Pandas’ data is filtered for company’s name,  categories and location, rest is dropped</a:t>
            </a:r>
            <a:endParaRPr b="0" lang="en-GB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This last filter appends all sub-columns in columns for categories. This allows the developer to easily work with the data in that final Pandas’ data frame. </a:t>
            </a: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Result for amount of businesses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96" name="" descr=""/>
          <p:cNvPicPr/>
          <p:nvPr/>
        </p:nvPicPr>
        <p:blipFill>
          <a:blip r:embed="rId1"/>
          <a:stretch/>
        </p:blipFill>
        <p:spPr>
          <a:xfrm>
            <a:off x="2178360" y="1768680"/>
            <a:ext cx="5722560" cy="4384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Result for amount of educational centres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98" name="" descr=""/>
          <p:cNvPicPr/>
          <p:nvPr/>
        </p:nvPicPr>
        <p:blipFill>
          <a:blip r:embed="rId1"/>
          <a:stretch/>
        </p:blipFill>
        <p:spPr>
          <a:xfrm>
            <a:off x="2178720" y="1768680"/>
            <a:ext cx="5721480" cy="4384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Graph per state for businesses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100" name="" descr=""/>
          <p:cNvPicPr/>
          <p:nvPr/>
        </p:nvPicPr>
        <p:blipFill>
          <a:blip r:embed="rId1"/>
          <a:stretch/>
        </p:blipFill>
        <p:spPr>
          <a:xfrm>
            <a:off x="1385640" y="1768680"/>
            <a:ext cx="7307640" cy="4384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153</TotalTime>
  <Application>LibreOffice/6.4.3.2$Linux_X86_64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2020-05-12T16:14:07Z</dcterms:created>
  <dc:creator/>
  <dc:description/>
  <dc:language>en-GB</dc:language>
  <cp:lastModifiedBy/>
  <dcterms:modified xsi:type="dcterms:W3CDTF">2020-05-12T19:08:55Z</dcterms:modified>
  <cp:revision>5</cp:revision>
  <dc:subject/>
  <dc:title>Blueprint Plans</dc:title>
</cp:coreProperties>
</file>